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67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1" y="19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259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8A6CA-3F6E-4011-97F3-F5B6EE38CC82}" type="datetimeFigureOut">
              <a:rPr lang="de-DE" smtClean="0"/>
              <a:t>28.07.25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DE746-444C-4D4F-8968-C95E70C640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2939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E14D-D6C1-4C5C-85B5-676C82B62A15}" type="datetime1">
              <a:rPr lang="de-DE" smtClean="0"/>
              <a:t>28.07.25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Sanierung Ortsbücherei Nordheim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3193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DE970A2C-4C1A-4598-9398-1D5D025ACEC7}" type="datetime1">
              <a:rPr lang="de-DE" smtClean="0"/>
              <a:t>28.07.25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Sanierung Ortsbücherei Nordheim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C352E49C-4EBB-401C-BD91-43A76D17B62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46" r="-19446"/>
          <a:stretch>
            <a:fillRect/>
          </a:stretch>
        </p:blipFill>
        <p:spPr>
          <a:xfrm>
            <a:off x="305493" y="194845"/>
            <a:ext cx="1800000" cy="11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06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6F54E-2904-4D3D-A08C-11D1AE07A909}" type="datetime1">
              <a:rPr lang="de-DE" smtClean="0"/>
              <a:t>28.07.25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Sanierung Ortsbücherei Nordheim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46" r="-19446"/>
          <a:stretch>
            <a:fillRect/>
          </a:stretch>
        </p:blipFill>
        <p:spPr>
          <a:xfrm>
            <a:off x="305493" y="194845"/>
            <a:ext cx="1800000" cy="11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6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70121931-53BD-4A26-98FF-E093C6677D51}" type="datetime1">
              <a:rPr lang="de-DE" smtClean="0"/>
              <a:t>28.07.25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Sanierung Ortsbücherei Nordheim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C352E49C-4EBB-401C-BD91-43A76D17B62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46" r="-19446"/>
          <a:stretch>
            <a:fillRect/>
          </a:stretch>
        </p:blipFill>
        <p:spPr>
          <a:xfrm>
            <a:off x="838200" y="365125"/>
            <a:ext cx="1800000" cy="11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8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C221014E-2FEC-4A74-B9C0-86284D4C1CC1}" type="datetime1">
              <a:rPr lang="de-DE" smtClean="0"/>
              <a:t>28.07.25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Sanierung Ortsbücherei Nordheim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C352E49C-4EBB-401C-BD91-43A76D17B62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46" r="-19446"/>
          <a:stretch>
            <a:fillRect/>
          </a:stretch>
        </p:blipFill>
        <p:spPr>
          <a:xfrm>
            <a:off x="305493" y="194845"/>
            <a:ext cx="1800000" cy="11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3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C4E44974-503C-42D8-964A-14C54ECDC0C8}" type="datetime1">
              <a:rPr lang="de-DE" smtClean="0"/>
              <a:t>28.07.25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Sanierung Ortsbücherei Nordheim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C352E49C-4EBB-401C-BD91-43A76D17B62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46" r="-19446"/>
          <a:stretch>
            <a:fillRect/>
          </a:stretch>
        </p:blipFill>
        <p:spPr>
          <a:xfrm>
            <a:off x="305493" y="194845"/>
            <a:ext cx="1800000" cy="11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70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BAFA-2C4B-41CE-9EC5-6A0C45F2C4BD}" type="datetime1">
              <a:rPr lang="de-DE" smtClean="0"/>
              <a:t>28.07.25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Sanierung Ortsbücherei Nordheim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t>‹Nr.›</a:t>
            </a:fld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46" r="-19446"/>
          <a:stretch>
            <a:fillRect/>
          </a:stretch>
        </p:blipFill>
        <p:spPr>
          <a:xfrm>
            <a:off x="305493" y="194845"/>
            <a:ext cx="1800000" cy="11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6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2DC67287-D329-44F8-ABE1-3110A8369F84}" type="datetime1">
              <a:rPr lang="de-DE" smtClean="0"/>
              <a:t>28.07.25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Sanierung Ortsbücherei Nordheim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C352E49C-4EBB-401C-BD91-43A76D17B62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46" r="-19446"/>
          <a:stretch>
            <a:fillRect/>
          </a:stretch>
        </p:blipFill>
        <p:spPr>
          <a:xfrm>
            <a:off x="305493" y="194845"/>
            <a:ext cx="1800000" cy="11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84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64AA2198-ED0B-4A72-A03C-51419F648C44}" type="datetime1">
              <a:rPr lang="de-DE" smtClean="0"/>
              <a:t>28.07.25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Sanierung Ortsbücherei Nordheim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C352E49C-4EBB-401C-BD91-43A76D17B62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46" r="-19446"/>
          <a:stretch>
            <a:fillRect/>
          </a:stretch>
        </p:blipFill>
        <p:spPr>
          <a:xfrm>
            <a:off x="305493" y="194845"/>
            <a:ext cx="1800000" cy="11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75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4586-8158-4DEA-94A8-5F486F7D97B2}" type="datetime1">
              <a:rPr lang="de-DE" smtClean="0"/>
              <a:t>28.07.25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Sanierung Ortsbücherei Nordheim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46" r="-19446"/>
          <a:stretch>
            <a:fillRect/>
          </a:stretch>
        </p:blipFill>
        <p:spPr>
          <a:xfrm>
            <a:off x="305493" y="194845"/>
            <a:ext cx="1800000" cy="11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9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BA636-443C-4CC6-AC31-4D49FCB1C924}" type="datetime1">
              <a:rPr lang="de-DE" smtClean="0"/>
              <a:t>28.07.25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Sanierung Ortsbücherei Nordheim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46" r="-19446"/>
          <a:stretch>
            <a:fillRect/>
          </a:stretch>
        </p:blipFill>
        <p:spPr>
          <a:xfrm>
            <a:off x="305493" y="194845"/>
            <a:ext cx="1800000" cy="11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22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C3F32-593B-4F73-B312-B378E9B7568A}" type="datetime1">
              <a:rPr lang="de-DE" smtClean="0"/>
              <a:t>28.07.25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Sanierung Ortsbücherei Nordheim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2E49C-4EBB-401C-BD91-43A76D17B6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22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2321" y="1392213"/>
            <a:ext cx="4120205" cy="4758509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846827" y="1375491"/>
            <a:ext cx="4076092" cy="1655762"/>
          </a:xfrm>
        </p:spPr>
        <p:txBody>
          <a:bodyPr>
            <a:noAutofit/>
          </a:bodyPr>
          <a:lstStyle/>
          <a:p>
            <a:pPr algn="r"/>
            <a:r>
              <a:rPr lang="de-DE" sz="3600" dirty="0">
                <a:latin typeface="+mj-lt"/>
              </a:rPr>
              <a:t>Maßnahmenkatalog</a:t>
            </a:r>
          </a:p>
          <a:p>
            <a:pPr algn="r"/>
            <a:r>
              <a:rPr lang="de-DE" sz="3600" dirty="0">
                <a:latin typeface="+mj-lt"/>
              </a:rPr>
              <a:t>Stand der Dinge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123049" y="5827557"/>
            <a:ext cx="265258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>
                <a:latin typeface="+mj-lt"/>
              </a:rPr>
              <a:t>Thilo Juhnke-Wild </a:t>
            </a:r>
          </a:p>
          <a:p>
            <a:pPr algn="r"/>
            <a:r>
              <a:rPr lang="de-DE" dirty="0">
                <a:latin typeface="+mj-lt"/>
              </a:rPr>
              <a:t>Architekturbüro Weinreich</a:t>
            </a:r>
          </a:p>
          <a:p>
            <a:pPr algn="r"/>
            <a:r>
              <a:rPr lang="de-DE" sz="1400" dirty="0">
                <a:latin typeface="+mj-lt"/>
              </a:rPr>
              <a:t>Part mbB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5355" y="-1111460"/>
            <a:ext cx="14032126" cy="2387600"/>
          </a:xfrm>
        </p:spPr>
        <p:txBody>
          <a:bodyPr>
            <a:normAutofit/>
          </a:bodyPr>
          <a:lstStyle/>
          <a:p>
            <a:r>
              <a:rPr lang="de-DE" dirty="0"/>
              <a:t>Sanierung Ortsbücherei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066" b="-57066"/>
          <a:stretch>
            <a:fillRect/>
          </a:stretch>
        </p:blipFill>
        <p:spPr>
          <a:xfrm>
            <a:off x="269081" y="69082"/>
            <a:ext cx="2073274" cy="130640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4C2A740-9E2A-95F2-2E63-DFA39D7A9090}"/>
              </a:ext>
            </a:extLst>
          </p:cNvPr>
          <p:cNvSpPr txBox="1"/>
          <p:nvPr/>
        </p:nvSpPr>
        <p:spPr>
          <a:xfrm>
            <a:off x="205231" y="1045307"/>
            <a:ext cx="213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Frutiger 45 Light" pitchFamily="2" charset="0"/>
              </a:rPr>
              <a:t>Gellmersbacher Straße 2</a:t>
            </a:r>
          </a:p>
          <a:p>
            <a:pPr algn="r"/>
            <a:r>
              <a:rPr lang="de-DE" sz="1200" dirty="0">
                <a:latin typeface="Frutiger 45 Light" pitchFamily="2" charset="0"/>
              </a:rPr>
              <a:t>74072 Neckarsulm-Dahenfeld</a:t>
            </a:r>
          </a:p>
        </p:txBody>
      </p:sp>
    </p:spTree>
    <p:extLst>
      <p:ext uri="{BB962C8B-B14F-4D97-AF65-F5344CB8AC3E}">
        <p14:creationId xmlns:p14="http://schemas.microsoft.com/office/powerpoint/2010/main" val="1082370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44488-9F3A-AD74-7257-0A4D62558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B7D2E2-94CA-7F37-0E19-272DC08D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Geplante Maßnahmen</a:t>
            </a:r>
            <a:br>
              <a:rPr lang="de-DE" dirty="0"/>
            </a:br>
            <a:r>
              <a:rPr lang="de-DE" i="1" dirty="0"/>
              <a:t>Begleitende 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04A34D1-070C-FFFF-87AB-A6003FBC5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Maßnahme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C0A563-5AF2-04F5-E9FC-3D68412502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dirty="0"/>
              <a:t>Baugerüst</a:t>
            </a:r>
          </a:p>
          <a:p>
            <a:r>
              <a:rPr lang="de-DE" dirty="0"/>
              <a:t>Verkehrssicherung</a:t>
            </a:r>
          </a:p>
          <a:p>
            <a:r>
              <a:rPr lang="de-DE" dirty="0"/>
              <a:t>Demontage Fluchttreppe</a:t>
            </a:r>
          </a:p>
          <a:p>
            <a:r>
              <a:rPr lang="de-DE" dirty="0"/>
              <a:t>Demontage Straßenlaterne</a:t>
            </a:r>
          </a:p>
          <a:p>
            <a:r>
              <a:rPr lang="de-DE" dirty="0"/>
              <a:t>Aufnehmen Pflasterbelag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D1B080-3401-075A-3DD3-37107B8146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Notwendigkeit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941E697-1F8F-510C-EEB5-405884817D1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de-DE" dirty="0"/>
              <a:t>Schutz vor Schäden, Gerüststellung besser möglich</a:t>
            </a:r>
          </a:p>
          <a:p>
            <a:r>
              <a:rPr lang="de-DE" dirty="0"/>
              <a:t>Schutz vor Schäden, Verbesserung Arbeitssituation</a:t>
            </a:r>
          </a:p>
          <a:p>
            <a:r>
              <a:rPr lang="de-DE" dirty="0"/>
              <a:t>Herstellung des Sockelanschlusses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41CE2DC-010A-A136-A7F8-45F378129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BAFA-2C4B-41CE-9EC5-6A0C45F2C4BD}" type="datetime1">
              <a:rPr lang="de-DE" smtClean="0"/>
              <a:t>28.07.25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7416ACB-1952-16BE-13AA-84345938F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Sanierung Ortsbücherei Nordheim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4908C1A-4A4E-931B-786C-5FC681E83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298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CE7D3FDA-EB08-2118-1392-043D2E72B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BE050A61-D11C-E199-5A42-2BA50674D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Baustelleneinrichtung + Verkehrssicherung 		~   11.000 €</a:t>
            </a:r>
          </a:p>
          <a:p>
            <a:r>
              <a:rPr lang="de-DE" dirty="0"/>
              <a:t>Gerüstarbeiten						~   27.500 €</a:t>
            </a:r>
          </a:p>
          <a:p>
            <a:r>
              <a:rPr lang="de-DE" dirty="0"/>
              <a:t>Natursteinarbeiten </a:t>
            </a:r>
            <a:r>
              <a:rPr lang="de-DE" sz="2000" dirty="0"/>
              <a:t>(o. Wappenstein, mit Reinigung)</a:t>
            </a:r>
            <a:r>
              <a:rPr lang="de-DE" dirty="0"/>
              <a:t>		~   37.000 €</a:t>
            </a:r>
          </a:p>
          <a:p>
            <a:r>
              <a:rPr lang="de-DE" dirty="0"/>
              <a:t>Zimmerarbeiten						~ 100.000 €</a:t>
            </a:r>
          </a:p>
          <a:p>
            <a:pPr lvl="1"/>
            <a:r>
              <a:rPr lang="de-DE" dirty="0"/>
              <a:t>Abnahme Anstrich</a:t>
            </a:r>
          </a:p>
          <a:p>
            <a:pPr lvl="1"/>
            <a:r>
              <a:rPr lang="de-DE" dirty="0"/>
              <a:t>Fachwerksanierung</a:t>
            </a:r>
          </a:p>
          <a:p>
            <a:pPr lvl="1"/>
            <a:r>
              <a:rPr lang="de-DE" dirty="0"/>
              <a:t>Vermauern Gefache</a:t>
            </a:r>
          </a:p>
          <a:p>
            <a:pPr lvl="1"/>
            <a:r>
              <a:rPr lang="de-DE" dirty="0"/>
              <a:t>Erneuerung Ortgänge + Traufgesimse</a:t>
            </a:r>
          </a:p>
          <a:p>
            <a:pPr lvl="1"/>
            <a:r>
              <a:rPr lang="de-DE" dirty="0"/>
              <a:t>Dämmung und Verkleidung Westgiebel</a:t>
            </a:r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4F4CD46-2ACC-7E34-4F4F-AC8888E85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BAFA-2C4B-41CE-9EC5-6A0C45F2C4BD}" type="datetime1">
              <a:rPr lang="de-DE" smtClean="0"/>
              <a:t>28.07.25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66692C7-18D7-ADAD-8605-1E7D79FE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Sanierung Ortsbücherei Nordheim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2EDFCC6-A1A7-9174-4D24-43D4B146F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642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606BFE-AE53-FFB0-D364-8429DD16C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8EDDDB-CF2A-83A9-76A6-9E5C0B8CF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De- und Wiedermontage Fluchttreppe		~    3.000 €</a:t>
            </a:r>
          </a:p>
          <a:p>
            <a:r>
              <a:rPr lang="de-DE" dirty="0"/>
              <a:t>Klempnerarbeiten </a:t>
            </a:r>
            <a:r>
              <a:rPr lang="de-DE" sz="1800" dirty="0"/>
              <a:t>(Fallrohre, Abdeckbleche, Standrohre)</a:t>
            </a:r>
            <a:r>
              <a:rPr lang="de-DE" dirty="0"/>
              <a:t>		~    9.000 €</a:t>
            </a:r>
          </a:p>
          <a:p>
            <a:r>
              <a:rPr lang="de-DE" dirty="0"/>
              <a:t>Putzarbeiten						~100.000 €</a:t>
            </a:r>
          </a:p>
          <a:p>
            <a:r>
              <a:rPr lang="de-DE" dirty="0"/>
              <a:t>Schreinerarbeiten </a:t>
            </a:r>
            <a:r>
              <a:rPr lang="de-DE" sz="1800" dirty="0"/>
              <a:t>(Klappläden)				</a:t>
            </a:r>
            <a:r>
              <a:rPr lang="de-DE" dirty="0"/>
              <a:t>~   16.000 €</a:t>
            </a:r>
          </a:p>
          <a:p>
            <a:r>
              <a:rPr lang="de-DE" dirty="0"/>
              <a:t>Baureinigung						~     3.000 €</a:t>
            </a:r>
          </a:p>
          <a:p>
            <a:r>
              <a:rPr lang="de-DE" dirty="0"/>
              <a:t>Malerarbeiten						~   50.000 €</a:t>
            </a:r>
          </a:p>
          <a:p>
            <a:r>
              <a:rPr lang="de-DE" dirty="0"/>
              <a:t>Blitzschutz							~     5.000 €</a:t>
            </a:r>
          </a:p>
          <a:p>
            <a:r>
              <a:rPr lang="de-DE" dirty="0"/>
              <a:t>Elektroarbeiten						~     2.500 €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CF2585-72B2-2D8A-41EB-F4FDCE434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1931-53BD-4A26-98FF-E093C6677D51}" type="datetime1">
              <a:rPr lang="de-DE" smtClean="0"/>
              <a:t>28.07.25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0E4C50-BE91-1CD7-97D4-1C80DBBA1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Sanierung Ortsbücherei Nordheim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7F0D7F-5852-B01D-1C34-6F754BD87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713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F1B89-4190-B06B-DBC2-765DB95C4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52C19-C3B1-AADD-9A14-632C60926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883166-7DE0-6F68-5BD6-27C4DBBED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Pflasterarbeiten							~    15.000 €</a:t>
            </a:r>
          </a:p>
          <a:p>
            <a:r>
              <a:rPr lang="de-DE" dirty="0"/>
              <a:t>Abnahme Putze							~    30.000 €</a:t>
            </a:r>
          </a:p>
          <a:p>
            <a:r>
              <a:rPr lang="de-DE" dirty="0"/>
              <a:t>Restaurierung Wappenstein					~    10.500 €</a:t>
            </a:r>
          </a:p>
          <a:p>
            <a:r>
              <a:rPr lang="de-DE" dirty="0"/>
              <a:t>Restaurator Türe							~       7.500 €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2C857F-8235-DD17-D661-AC5A4ABE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1931-53BD-4A26-98FF-E093C6677D51}" type="datetime1">
              <a:rPr lang="de-DE" smtClean="0"/>
              <a:t>28.07.25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8161E7-1151-7E1C-086D-66B407377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Sanierung Ortsbücherei Nordheim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11C33E-68B1-BBC8-905A-07ED47686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978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967F79-47E9-1751-5A50-C14C6AF88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Kostenübersicht</a:t>
            </a:r>
          </a:p>
        </p:txBody>
      </p:sp>
      <p:pic>
        <p:nvPicPr>
          <p:cNvPr id="8" name="Inhaltsplatzhalter 7" descr="Ein Bild, das Text, Zahl, Dokument, Schrift enthält.&#10;&#10;KI-generierte Inhalte können fehlerhaft sein.">
            <a:extLst>
              <a:ext uri="{FF2B5EF4-FFF2-40B4-BE49-F238E27FC236}">
                <a16:creationId xmlns:a16="http://schemas.microsoft.com/office/drawing/2014/main" id="{7E880C9B-FB55-EB57-3012-748D89662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89" y="1424761"/>
            <a:ext cx="5626296" cy="4931587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1FA4BC-48FA-9DFF-C5CE-63C94E0C6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1931-53BD-4A26-98FF-E093C6677D51}" type="datetime1">
              <a:rPr lang="de-DE" smtClean="0"/>
              <a:t>28.07.25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7B204B-AC2B-5DE4-F59A-216FBA309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Sanierung Ortsbücherei Nordheim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3BC579-2A54-B451-BE8D-DFB8678BE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0462897-2388-C841-7A8B-EE9BEDC2BC76}"/>
              </a:ext>
            </a:extLst>
          </p:cNvPr>
          <p:cNvSpPr/>
          <p:nvPr/>
        </p:nvSpPr>
        <p:spPr>
          <a:xfrm>
            <a:off x="4861059" y="6177102"/>
            <a:ext cx="588334" cy="15402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38B8979-2D6E-0862-F021-27454812C2D2}"/>
              </a:ext>
            </a:extLst>
          </p:cNvPr>
          <p:cNvSpPr/>
          <p:nvPr/>
        </p:nvSpPr>
        <p:spPr>
          <a:xfrm>
            <a:off x="4861059" y="4651000"/>
            <a:ext cx="588334" cy="15402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156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7287-D329-44F8-ABE1-3110A8369F84}" type="datetime1">
              <a:rPr lang="de-DE" smtClean="0"/>
              <a:t>28.07.25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32" y="142808"/>
            <a:ext cx="9345168" cy="62135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77694" y="1261235"/>
            <a:ext cx="10515600" cy="1325563"/>
          </a:xfrm>
        </p:spPr>
        <p:txBody>
          <a:bodyPr>
            <a:normAutofit/>
          </a:bodyPr>
          <a:lstStyle/>
          <a:p>
            <a:r>
              <a:rPr lang="de-DE" sz="6000" dirty="0"/>
              <a:t>Vielen Dank!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83FD76-7CAA-44DE-0D20-D264AB2DB094}"/>
              </a:ext>
            </a:extLst>
          </p:cNvPr>
          <p:cNvSpPr txBox="1"/>
          <p:nvPr/>
        </p:nvSpPr>
        <p:spPr>
          <a:xfrm>
            <a:off x="3453669" y="3512875"/>
            <a:ext cx="2164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284374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306911-187C-58E5-60DF-9D99ABB4B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Allgemeines Denkmal</a:t>
            </a:r>
          </a:p>
        </p:txBody>
      </p:sp>
      <p:pic>
        <p:nvPicPr>
          <p:cNvPr id="8" name="Inhaltsplatzhalter 7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0404CA08-A541-7E04-59CE-C2FF2C7FD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9" y="1825625"/>
            <a:ext cx="9456982" cy="4351338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D9AB76-34D4-879F-1430-54F10C16B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1931-53BD-4A26-98FF-E093C6677D51}" type="datetime1">
              <a:rPr lang="de-DE" smtClean="0"/>
              <a:t>28.07.25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958E46-B9A6-D360-32F7-0F35D0AC1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Sanierung Ortsbücherei Nordheim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C6C301-C807-17E5-EFF6-BF15A9B23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78923D1-01B5-0E9B-B038-EC3278ABF575}"/>
              </a:ext>
            </a:extLst>
          </p:cNvPr>
          <p:cNvSpPr/>
          <p:nvPr/>
        </p:nvSpPr>
        <p:spPr>
          <a:xfrm>
            <a:off x="3094577" y="1655536"/>
            <a:ext cx="7887522" cy="401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81F12DF-2F33-1F6B-7C73-443672C1C755}"/>
              </a:ext>
            </a:extLst>
          </p:cNvPr>
          <p:cNvSpPr/>
          <p:nvPr/>
        </p:nvSpPr>
        <p:spPr>
          <a:xfrm>
            <a:off x="3947049" y="1666638"/>
            <a:ext cx="7091534" cy="401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0D2E77A-E9CC-1A86-A493-3F5E8B38F28D}"/>
              </a:ext>
            </a:extLst>
          </p:cNvPr>
          <p:cNvSpPr/>
          <p:nvPr/>
        </p:nvSpPr>
        <p:spPr>
          <a:xfrm>
            <a:off x="4479902" y="1657798"/>
            <a:ext cx="6558682" cy="401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FBF174-035E-D64F-0B0E-992F8A650DFB}"/>
              </a:ext>
            </a:extLst>
          </p:cNvPr>
          <p:cNvSpPr/>
          <p:nvPr/>
        </p:nvSpPr>
        <p:spPr>
          <a:xfrm>
            <a:off x="6374486" y="1690688"/>
            <a:ext cx="4664096" cy="401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83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22BAF1-ED2C-59B6-C2D5-66AF1FF5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Zeitschiene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3805D6-03B4-B9B5-DDA0-90AD94D96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Beauftragung Mai 2024</a:t>
            </a:r>
          </a:p>
          <a:p>
            <a:r>
              <a:rPr lang="de-DE" dirty="0"/>
              <a:t>Aufmaß Juli-August 2024</a:t>
            </a:r>
          </a:p>
          <a:p>
            <a:r>
              <a:rPr lang="de-DE" dirty="0"/>
              <a:t>Voruntersuchungen Juli – Oktober 2024</a:t>
            </a:r>
          </a:p>
          <a:p>
            <a:r>
              <a:rPr lang="de-DE" dirty="0"/>
              <a:t>Notsicherung Gefache August 2024</a:t>
            </a:r>
          </a:p>
          <a:p>
            <a:r>
              <a:rPr lang="de-DE" dirty="0"/>
              <a:t>Abstimmung Denkmalbehörde März 2025</a:t>
            </a:r>
          </a:p>
          <a:p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Einreichung Maßnahmenkatalog August 2025</a:t>
            </a:r>
          </a:p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Denkmalrechtliche Genehmigung Ende 2025</a:t>
            </a:r>
          </a:p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Baubeginn 1. Quartal 2026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066CCC-29A0-F09C-47A9-04787C93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1931-53BD-4A26-98FF-E093C6677D51}" type="datetime1">
              <a:rPr lang="de-DE" smtClean="0"/>
              <a:t>28.07.25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A9E202-D374-FD42-F956-4FF62E7B2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Sanierung Ortsbücherei Nordheim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BB21DF-F187-D66E-54DB-E8876422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8" name="Grafik 7" descr="Ein Bild, das Entwurf, Haus, Zeichnung, Fenster enthält.&#10;&#10;KI-generierte Inhalte können fehlerhaft sein.">
            <a:extLst>
              <a:ext uri="{FF2B5EF4-FFF2-40B4-BE49-F238E27FC236}">
                <a16:creationId xmlns:a16="http://schemas.microsoft.com/office/drawing/2014/main" id="{416A42BF-8680-6F3F-9948-C708B7E17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49" y="1620047"/>
            <a:ext cx="4241062" cy="4736303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0059B65-9BFC-2C69-07EF-F6FF174570FD}"/>
              </a:ext>
            </a:extLst>
          </p:cNvPr>
          <p:cNvSpPr/>
          <p:nvPr/>
        </p:nvSpPr>
        <p:spPr>
          <a:xfrm>
            <a:off x="7285748" y="1251669"/>
            <a:ext cx="4410677" cy="5104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 descr="Ein Bild, das draußen, Himmel, Baum, Wolke enthält.&#10;&#10;KI-generierte Inhalte können fehlerhaft sein.">
            <a:extLst>
              <a:ext uri="{FF2B5EF4-FFF2-40B4-BE49-F238E27FC236}">
                <a16:creationId xmlns:a16="http://schemas.microsoft.com/office/drawing/2014/main" id="{B2DBBC02-53E4-0C49-9391-F83F7CBC8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49" y="1311410"/>
            <a:ext cx="3997842" cy="2998382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FE3150F1-DEC4-7A11-C1A6-6A79B9584A56}"/>
              </a:ext>
            </a:extLst>
          </p:cNvPr>
          <p:cNvSpPr/>
          <p:nvPr/>
        </p:nvSpPr>
        <p:spPr>
          <a:xfrm>
            <a:off x="7285748" y="1311410"/>
            <a:ext cx="3997843" cy="2998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id="{4728A54E-4B29-5BD9-E80E-9BD925BDC6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737142"/>
              </p:ext>
            </p:extLst>
          </p:nvPr>
        </p:nvGraphicFramePr>
        <p:xfrm>
          <a:off x="7285749" y="1471864"/>
          <a:ext cx="3786090" cy="2837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415810" imgH="4808111" progId="Acrobat.Document.DC">
                  <p:embed/>
                </p:oleObj>
              </mc:Choice>
              <mc:Fallback>
                <p:oleObj name="Acrobat Document" r:id="rId4" imgW="6415810" imgH="4808111" progId="Acrobat.Document.DC">
                  <p:embed/>
                  <p:pic>
                    <p:nvPicPr>
                      <p:cNvPr id="15" name="Objekt 14">
                        <a:extLst>
                          <a:ext uri="{FF2B5EF4-FFF2-40B4-BE49-F238E27FC236}">
                            <a16:creationId xmlns:a16="http://schemas.microsoft.com/office/drawing/2014/main" id="{4728A54E-4B29-5BD9-E80E-9BD925BDC6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85749" y="1471864"/>
                        <a:ext cx="3786090" cy="2837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12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6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4B2D2D-4D1D-B45D-6373-3BE94793C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Ausgeführte Voruntersuchungen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82BA3D-88B7-DD02-515B-46250AC41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1931-53BD-4A26-98FF-E093C6677D51}" type="datetime1">
              <a:rPr lang="de-DE" smtClean="0"/>
              <a:t>28.07.25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78AAF9-C279-2DDA-2AEB-EBE86B404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Sanierung Ortsbücherei Nordheim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C28A12-1281-95E7-4965-2C1DD64E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10" name="Grafik 9" descr="Ein Bild, das Text, Diagramm, Reihe, Screenshot enthält.&#10;&#10;KI-generierte Inhalte können fehlerhaft sein.">
            <a:extLst>
              <a:ext uri="{FF2B5EF4-FFF2-40B4-BE49-F238E27FC236}">
                <a16:creationId xmlns:a16="http://schemas.microsoft.com/office/drawing/2014/main" id="{8F841786-BB8E-6869-7569-FCC57B2E17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09" y="4230139"/>
            <a:ext cx="4129997" cy="2191427"/>
          </a:xfrm>
          <a:prstGeom prst="rect">
            <a:avLst/>
          </a:prstGeom>
        </p:spPr>
      </p:pic>
      <p:pic>
        <p:nvPicPr>
          <p:cNvPr id="8" name="Grafik 7" descr="Ein Bild, das Wand, Gebäude, Kalkstein, draußen enthält.&#10;&#10;KI-generierte Inhalte können fehlerhaft sein.">
            <a:extLst>
              <a:ext uri="{FF2B5EF4-FFF2-40B4-BE49-F238E27FC236}">
                <a16:creationId xmlns:a16="http://schemas.microsoft.com/office/drawing/2014/main" id="{A7058DF4-DFD7-C082-9174-1BBB0E0FB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8149" y="1958824"/>
            <a:ext cx="3249428" cy="2437071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BE0C07CB-953E-5A15-0838-25B8E3869FCC}"/>
              </a:ext>
            </a:extLst>
          </p:cNvPr>
          <p:cNvSpPr/>
          <p:nvPr/>
        </p:nvSpPr>
        <p:spPr>
          <a:xfrm>
            <a:off x="7177053" y="4137824"/>
            <a:ext cx="4769353" cy="2651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Text, Screenshot, Karte Menü enthält.&#10;&#10;KI-generierte Inhalte können fehlerhaft sein.">
            <a:extLst>
              <a:ext uri="{FF2B5EF4-FFF2-40B4-BE49-F238E27FC236}">
                <a16:creationId xmlns:a16="http://schemas.microsoft.com/office/drawing/2014/main" id="{3CEF8062-4F8D-575D-ABD6-53CC4DDF1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01" y="2356343"/>
            <a:ext cx="3664764" cy="3090585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00C60AF0-B090-CC6C-97D1-085BB9287773}"/>
              </a:ext>
            </a:extLst>
          </p:cNvPr>
          <p:cNvSpPr/>
          <p:nvPr/>
        </p:nvSpPr>
        <p:spPr>
          <a:xfrm>
            <a:off x="8153400" y="1381468"/>
            <a:ext cx="3792265" cy="97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C96D45-ACD6-973D-B546-B86F609F8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Untersuchung des Fachwerks mit Bohrwiderstandsmessung</a:t>
            </a:r>
          </a:p>
          <a:p>
            <a:r>
              <a:rPr lang="de-DE" dirty="0"/>
              <a:t>Untersuchung des Putzes und der Fassungen</a:t>
            </a:r>
          </a:p>
          <a:p>
            <a:r>
              <a:rPr lang="de-DE" dirty="0"/>
              <a:t>Untersuchung des Natursteins</a:t>
            </a:r>
          </a:p>
          <a:p>
            <a:r>
              <a:rPr lang="de-DE" dirty="0"/>
              <a:t>Reinigungsproben durch verschiedene Verfahren</a:t>
            </a:r>
          </a:p>
          <a:p>
            <a:r>
              <a:rPr lang="de-DE" dirty="0"/>
              <a:t>Anfertigung Schadenskartierung</a:t>
            </a:r>
          </a:p>
        </p:txBody>
      </p:sp>
      <p:pic>
        <p:nvPicPr>
          <p:cNvPr id="17" name="Grafik 16" descr="Ein Bild, das Gebäude, Handschrift, draußen, Schild enthält.&#10;&#10;KI-generierte Inhalte können fehlerhaft sein.">
            <a:extLst>
              <a:ext uri="{FF2B5EF4-FFF2-40B4-BE49-F238E27FC236}">
                <a16:creationId xmlns:a16="http://schemas.microsoft.com/office/drawing/2014/main" id="{A3FA446D-E5CB-2293-7C95-5E2A2EE56A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93" y="4440340"/>
            <a:ext cx="2495413" cy="1871560"/>
          </a:xfrm>
          <a:prstGeom prst="rect">
            <a:avLst/>
          </a:prstGeom>
        </p:spPr>
      </p:pic>
      <p:pic>
        <p:nvPicPr>
          <p:cNvPr id="19" name="Grafik 18" descr="Ein Bild, das Gebäude, Wand, Handschrift, draußen enthält.&#10;&#10;KI-generierte Inhalte können fehlerhaft sein.">
            <a:extLst>
              <a:ext uri="{FF2B5EF4-FFF2-40B4-BE49-F238E27FC236}">
                <a16:creationId xmlns:a16="http://schemas.microsoft.com/office/drawing/2014/main" id="{7316B8D2-6688-488F-F2B7-827D9DBE58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38" y="4440340"/>
            <a:ext cx="2552489" cy="1914367"/>
          </a:xfrm>
          <a:prstGeom prst="rect">
            <a:avLst/>
          </a:prstGeom>
        </p:spPr>
      </p:pic>
      <p:pic>
        <p:nvPicPr>
          <p:cNvPr id="21" name="Grafik 20" descr="Ein Bild, das draußen, Feuerwehrmann, Gelände, gelb enthält.&#10;&#10;KI-generierte Inhalte können fehlerhaft sein.">
            <a:extLst>
              <a:ext uri="{FF2B5EF4-FFF2-40B4-BE49-F238E27FC236}">
                <a16:creationId xmlns:a16="http://schemas.microsoft.com/office/drawing/2014/main" id="{2B6F8DAF-42CE-2B1F-8F9E-0A955B1776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0179" y="2869906"/>
            <a:ext cx="4351338" cy="3263504"/>
          </a:xfrm>
          <a:prstGeom prst="rect">
            <a:avLst/>
          </a:prstGeom>
        </p:spPr>
      </p:pic>
      <p:pic>
        <p:nvPicPr>
          <p:cNvPr id="13" name="Grafik 12" descr="Ein Bild, das Zeichnung, Entwurf, Kinderkunst, Haus enthält.&#10;&#10;KI-generierte Inhalte können fehlerhaft sein.">
            <a:extLst>
              <a:ext uri="{FF2B5EF4-FFF2-40B4-BE49-F238E27FC236}">
                <a16:creationId xmlns:a16="http://schemas.microsoft.com/office/drawing/2014/main" id="{3B982040-0698-34CB-3932-47D3BFA5AE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669" y="2192621"/>
            <a:ext cx="4093293" cy="4618074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66FFA2C7-D47E-8E62-17AE-57644F411113}"/>
              </a:ext>
            </a:extLst>
          </p:cNvPr>
          <p:cNvSpPr/>
          <p:nvPr/>
        </p:nvSpPr>
        <p:spPr>
          <a:xfrm>
            <a:off x="886801" y="4395458"/>
            <a:ext cx="6512556" cy="2026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525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animBg="1"/>
      <p:bldP spid="15" grpId="0" uiExpand="1" animBg="1"/>
      <p:bldP spid="3" grpId="0" uiExpand="1" build="p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7467A7-9DF8-BC2F-461C-3F7AE223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Befunde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46DD4E-8CED-4481-4AB5-8600593C9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Umfassende Sanierung in den 1980 Jahren</a:t>
            </a:r>
          </a:p>
          <a:p>
            <a:pPr lvl="1"/>
            <a:r>
              <a:rPr lang="de-DE" dirty="0"/>
              <a:t>Umgestaltung Sockel</a:t>
            </a:r>
          </a:p>
          <a:p>
            <a:pPr lvl="1"/>
            <a:r>
              <a:rPr lang="de-DE" dirty="0"/>
              <a:t>Zementputze</a:t>
            </a:r>
          </a:p>
          <a:p>
            <a:pPr lvl="1"/>
            <a:r>
              <a:rPr lang="de-DE" dirty="0"/>
              <a:t>Dickbeschichtung des Fachwerks</a:t>
            </a:r>
          </a:p>
          <a:p>
            <a:pPr lvl="1"/>
            <a:r>
              <a:rPr lang="de-DE" dirty="0"/>
              <a:t>Freilegung Westgiebel</a:t>
            </a:r>
          </a:p>
          <a:p>
            <a:r>
              <a:rPr lang="de-DE" dirty="0"/>
              <a:t>Westgiebel war verschiefert</a:t>
            </a:r>
          </a:p>
          <a:p>
            <a:r>
              <a:rPr lang="de-DE" dirty="0" err="1"/>
              <a:t>Oberputz</a:t>
            </a:r>
            <a:r>
              <a:rPr lang="de-DE" dirty="0"/>
              <a:t> Gefache lose, </a:t>
            </a:r>
            <a:br>
              <a:rPr lang="de-DE" dirty="0"/>
            </a:br>
            <a:r>
              <a:rPr lang="de-DE" dirty="0"/>
              <a:t>da Zement auf Kalk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3CBE70-E976-E5C7-FE92-AC081A3E2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1931-53BD-4A26-98FF-E093C6677D51}" type="datetime1">
              <a:rPr lang="de-DE" smtClean="0"/>
              <a:t>28.07.25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73B7C1-A950-FE06-E8BE-AC6D75F8E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Sanierung Ortsbücherei Nordheim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3C21F2-C649-B534-DE55-D9C72E8A1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8" name="Grafik 7" descr="Ein Bild, das Gebäude, Haus, draußen, Kompositmaterial enthält.&#10;&#10;KI-generierte Inhalte können fehlerhaft sein.">
            <a:extLst>
              <a:ext uri="{FF2B5EF4-FFF2-40B4-BE49-F238E27FC236}">
                <a16:creationId xmlns:a16="http://schemas.microsoft.com/office/drawing/2014/main" id="{5BC3D21D-7B74-DB4B-126C-2588E307E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663" y="1890951"/>
            <a:ext cx="2628208" cy="3912781"/>
          </a:xfrm>
          <a:prstGeom prst="rect">
            <a:avLst/>
          </a:prstGeom>
        </p:spPr>
      </p:pic>
      <p:pic>
        <p:nvPicPr>
          <p:cNvPr id="16" name="Grafik 15" descr="Ein Bild, das Bild, Zeichnung, Kinderkunst, Farbe enthält.&#10;&#10;KI-generierte Inhalte können fehlerhaft sein.">
            <a:extLst>
              <a:ext uri="{FF2B5EF4-FFF2-40B4-BE49-F238E27FC236}">
                <a16:creationId xmlns:a16="http://schemas.microsoft.com/office/drawing/2014/main" id="{04F5910E-30D2-8549-93A5-587152FDE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3237" y="2331958"/>
            <a:ext cx="3695060" cy="2771295"/>
          </a:xfrm>
          <a:prstGeom prst="rect">
            <a:avLst/>
          </a:prstGeom>
        </p:spPr>
      </p:pic>
      <p:pic>
        <p:nvPicPr>
          <p:cNvPr id="10" name="Grafik 9" descr="Ein Bild, das Gebäude, draußen, Fenster, Himmel enthält.&#10;&#10;KI-generierte Inhalte können fehlerhaft sein.">
            <a:extLst>
              <a:ext uri="{FF2B5EF4-FFF2-40B4-BE49-F238E27FC236}">
                <a16:creationId xmlns:a16="http://schemas.microsoft.com/office/drawing/2014/main" id="{BFDE7E30-B518-D1DB-38FB-2F87F3B83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989" y="1805364"/>
            <a:ext cx="2829555" cy="4083953"/>
          </a:xfrm>
          <a:prstGeom prst="rect">
            <a:avLst/>
          </a:prstGeom>
        </p:spPr>
      </p:pic>
      <p:pic>
        <p:nvPicPr>
          <p:cNvPr id="12" name="Grafik 11" descr="Ein Bild, das draußen, Fahrzeug, Landfahrzeug, Gebäude enthält.&#10;&#10;KI-generierte Inhalte können fehlerhaft sein.">
            <a:extLst>
              <a:ext uri="{FF2B5EF4-FFF2-40B4-BE49-F238E27FC236}">
                <a16:creationId xmlns:a16="http://schemas.microsoft.com/office/drawing/2014/main" id="{2D9BBB03-C78B-A7F9-BB9B-DBB466FEB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61" y="2394312"/>
            <a:ext cx="5704368" cy="3802912"/>
          </a:xfrm>
          <a:prstGeom prst="rect">
            <a:avLst/>
          </a:prstGeom>
        </p:spPr>
      </p:pic>
      <p:pic>
        <p:nvPicPr>
          <p:cNvPr id="18" name="Grafik 17" descr="Ein Bild, das Entwurf, Haus, Fenster, Zeichnung enthält.&#10;&#10;KI-generierte Inhalte können fehlerhaft sein.">
            <a:extLst>
              <a:ext uri="{FF2B5EF4-FFF2-40B4-BE49-F238E27FC236}">
                <a16:creationId xmlns:a16="http://schemas.microsoft.com/office/drawing/2014/main" id="{EAD26A2B-4835-59B0-F439-BB23F7C3C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64" y="1758941"/>
            <a:ext cx="4261888" cy="4741487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BE98DC8E-10B8-6321-87A8-692A627C61E1}"/>
              </a:ext>
            </a:extLst>
          </p:cNvPr>
          <p:cNvSpPr/>
          <p:nvPr/>
        </p:nvSpPr>
        <p:spPr>
          <a:xfrm>
            <a:off x="5710066" y="2302446"/>
            <a:ext cx="1770521" cy="3985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 descr="Ein Bild, das Gebäude, Person, Kompositmaterial enthält.&#10;&#10;KI-generierte Inhalte können fehlerhaft sein.">
            <a:extLst>
              <a:ext uri="{FF2B5EF4-FFF2-40B4-BE49-F238E27FC236}">
                <a16:creationId xmlns:a16="http://schemas.microsoft.com/office/drawing/2014/main" id="{E569DF71-8089-4F22-E460-5A89647053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550" y="2380487"/>
            <a:ext cx="5314202" cy="3985651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371ECE47-60E6-A6FB-C384-DBD3DB6E56D0}"/>
              </a:ext>
            </a:extLst>
          </p:cNvPr>
          <p:cNvSpPr/>
          <p:nvPr/>
        </p:nvSpPr>
        <p:spPr>
          <a:xfrm>
            <a:off x="7242837" y="1559085"/>
            <a:ext cx="4664098" cy="814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9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6F64D4-EC24-217C-1FED-57C229F2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Geplante Maßnahmen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ED3BC8B-1DAF-F52B-DA99-D01C2E579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Maßnahme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F10882-251E-CE6D-952D-D3520F5BDD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Abnahme des Sockelputzes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Abnahme des Oberputzes der Gefache</a:t>
            </a:r>
          </a:p>
          <a:p>
            <a:r>
              <a:rPr lang="de-DE" dirty="0"/>
              <a:t>Abnahme der Dickbeschichtung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092A3D4-9999-8B1F-F4C9-E013CD81B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Notwendigkeit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38DE264-B6B8-0A24-8138-0E5F6CBC2D9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Zu hart, keine Wasserdurchlässigkeit</a:t>
            </a:r>
          </a:p>
          <a:p>
            <a:r>
              <a:rPr lang="de-DE" dirty="0"/>
              <a:t>Zu hart für Untergrund, hat sich gelöst</a:t>
            </a:r>
          </a:p>
          <a:p>
            <a:r>
              <a:rPr lang="de-DE" dirty="0"/>
              <a:t>Schadensursächlich für Fäulnis, da eindringendes Wasser nicht wieder austreten kann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3DE0CC-7F06-9FB1-2652-2F893D2BA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1931-53BD-4A26-98FF-E093C6677D51}" type="datetime1">
              <a:rPr lang="de-DE" smtClean="0"/>
              <a:t>28.07.25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7D3B64-5D91-0B3A-AC9F-AED93D0F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Sanierung Ortsbücherei Nordheim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ADB869-C9F1-FAC1-471C-85537915D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457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78BA55-BF69-D5A8-50B6-E5C066BF1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Geplante Maßnahmen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AB3746-D573-80D9-70EE-DAAB71445D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Maßnahme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F7045DD-25E9-1210-915F-FC2C17FC2B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Entfernen Fassung Naturstein</a:t>
            </a:r>
          </a:p>
          <a:p>
            <a:r>
              <a:rPr lang="de-DE" dirty="0"/>
              <a:t>Entfernen </a:t>
            </a:r>
            <a:r>
              <a:rPr lang="de-DE" dirty="0" err="1"/>
              <a:t>zementäre</a:t>
            </a:r>
            <a:r>
              <a:rPr lang="de-DE" dirty="0"/>
              <a:t> Plomben, Antragungen und Fugen</a:t>
            </a:r>
          </a:p>
          <a:p>
            <a:r>
              <a:rPr lang="de-DE" dirty="0"/>
              <a:t>Materialverträgliche Antragungen und Vierungen</a:t>
            </a:r>
          </a:p>
          <a:p>
            <a:r>
              <a:rPr lang="de-DE" dirty="0"/>
              <a:t>Fassung der Eckquaderung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CCEF54-45B4-8007-99EA-627709EA27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Notwendigkeit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411CC55-57DD-4BB7-DE7B-0EC0A1C4D97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Blättert ab, behindert Feuchtigkeitsaustausch</a:t>
            </a:r>
          </a:p>
          <a:p>
            <a:r>
              <a:rPr lang="de-DE" dirty="0"/>
              <a:t>Zerstört Steingefüge, da zu hart</a:t>
            </a:r>
          </a:p>
          <a:p>
            <a:r>
              <a:rPr lang="de-DE" dirty="0"/>
              <a:t>Restauratorische Maßnahme zum Funktionserhalt</a:t>
            </a:r>
          </a:p>
          <a:p>
            <a:r>
              <a:rPr lang="de-DE" dirty="0"/>
              <a:t>Einheitliches Erscheinungsbild, Steinsichtigkeit aufgrund verschiedener Steine sehr uneinheitlich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9DB9BA9-03D4-8F30-531F-D01DD9835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BAFA-2C4B-41CE-9EC5-6A0C45F2C4BD}" type="datetime1">
              <a:rPr lang="de-DE" smtClean="0"/>
              <a:t>28.07.25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29925C6-A54A-6EB3-FF4C-709F2C7EA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Sanierung Ortsbücherei Nordheim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DF0870D-AA1A-B64E-CA80-81365DCE0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163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9DB07-7EF3-C299-CA2B-E512791B3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D5A4B0-0E51-0D47-1439-EFA261EA6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Geplante Maßnahmen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6C0E37-9C87-C8CA-9B3A-F560F7AAC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Maßnahme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95D0505-D5B1-70DD-9C50-76AFACF3DC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dirty="0"/>
              <a:t>Fachwerkreparatur</a:t>
            </a:r>
          </a:p>
          <a:p>
            <a:r>
              <a:rPr lang="de-DE" dirty="0"/>
              <a:t>Neufertigung der Dachüberstände</a:t>
            </a:r>
          </a:p>
          <a:p>
            <a:r>
              <a:rPr lang="de-DE" dirty="0"/>
              <a:t>Neufertigung Klappläden, wo nötig</a:t>
            </a:r>
          </a:p>
          <a:p>
            <a:r>
              <a:rPr lang="de-DE" dirty="0" err="1"/>
              <a:t>Verschieferung</a:t>
            </a:r>
            <a:r>
              <a:rPr lang="de-DE" dirty="0"/>
              <a:t> und Dämmung Westgiebel</a:t>
            </a:r>
          </a:p>
          <a:p>
            <a:r>
              <a:rPr lang="de-DE" dirty="0"/>
              <a:t>Klempnerarbeiten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2AC9AD5-615F-841D-F725-FF0FA247F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Notwendigkeit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FDF0861-8C48-C3DA-19BB-682F2AC8C87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de-DE" dirty="0"/>
              <a:t>Restauratorische Maßnahme zum Funktionserhalt</a:t>
            </a:r>
          </a:p>
          <a:p>
            <a:r>
              <a:rPr lang="de-DE" dirty="0"/>
              <a:t>Keine maßgebliche Zeitschicht, </a:t>
            </a:r>
            <a:r>
              <a:rPr lang="de-DE" dirty="0" err="1"/>
              <a:t>restaurierung</a:t>
            </a:r>
            <a:r>
              <a:rPr lang="de-DE" dirty="0"/>
              <a:t> unwirtschaftlich</a:t>
            </a:r>
          </a:p>
          <a:p>
            <a:r>
              <a:rPr lang="de-DE" dirty="0"/>
              <a:t>Guter Witterungsschutz, nachhaltig, energetisch sinnvoll</a:t>
            </a:r>
          </a:p>
          <a:p>
            <a:r>
              <a:rPr lang="de-DE" dirty="0"/>
              <a:t>Entwässerung der Fassade über Fenster, Standrohre mit Revision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C1329AF-2EDE-A252-292C-55667856E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BAFA-2C4B-41CE-9EC5-6A0C45F2C4BD}" type="datetime1">
              <a:rPr lang="de-DE" smtClean="0"/>
              <a:t>28.07.25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6014DF7-4CB9-32FA-0074-D17FD41E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Sanierung Ortsbücherei Nordheim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A0F825F-209B-556B-071B-126301435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84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59A7F-D3D8-74C1-1DFF-3BF50BFCC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0082E3-02FF-FB53-DE1D-8D04AAD62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Geplante Maßnahmen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60363A-C03A-C09F-560E-444F49AD0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Maßnahme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8CF0E78-0B03-EE4B-8F14-3AB0457451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dirty="0"/>
              <a:t>Restaurierung Türe Ostseite</a:t>
            </a:r>
          </a:p>
          <a:p>
            <a:r>
              <a:rPr lang="de-DE" dirty="0"/>
              <a:t>Malermäßige Überarbeitung Fenster und Türen</a:t>
            </a:r>
          </a:p>
          <a:p>
            <a:r>
              <a:rPr lang="de-DE" dirty="0"/>
              <a:t>Abdeckbleche über Fenster</a:t>
            </a:r>
          </a:p>
          <a:p>
            <a:r>
              <a:rPr lang="de-DE" dirty="0"/>
              <a:t>Neuverputz Gefache</a:t>
            </a:r>
          </a:p>
          <a:p>
            <a:r>
              <a:rPr lang="de-DE" dirty="0"/>
              <a:t>Neuverputz Erdgeschoss mit putzsichtigem Sockel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DDC91D9-04E0-1549-2521-95D3B407A5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Notwendigkeit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F571136-DCCE-8AC2-31D0-A47484C9449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de-DE" dirty="0"/>
              <a:t>Restauratorische Maßnahme zum Funktionserhalt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6524922-AE28-A4F7-A5EA-F20434F8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BAFA-2C4B-41CE-9EC5-6A0C45F2C4BD}" type="datetime1">
              <a:rPr lang="de-DE" smtClean="0"/>
              <a:t>28.07.25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6429F2A-CECB-CFFA-38DE-4682CF219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Sanierung Ortsbücherei Nordheim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EE70FCA-188B-0322-2846-FA1BE6361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E49C-4EBB-401C-BD91-43A76D17B62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00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547</Words>
  <Application>Microsoft Office PowerPoint</Application>
  <PresentationFormat>Breitbild</PresentationFormat>
  <Paragraphs>154</Paragraphs>
  <Slides>15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Office Theme</vt:lpstr>
      <vt:lpstr>Sanierung Ortsbücherei</vt:lpstr>
      <vt:lpstr>Allgemeines Denkmal</vt:lpstr>
      <vt:lpstr>Zeitschiene</vt:lpstr>
      <vt:lpstr>Ausgeführte Voruntersuchungen</vt:lpstr>
      <vt:lpstr>Befunde</vt:lpstr>
      <vt:lpstr>Geplante Maßnahmen</vt:lpstr>
      <vt:lpstr>Geplante Maßnahmen</vt:lpstr>
      <vt:lpstr>Geplante Maßnahmen</vt:lpstr>
      <vt:lpstr>Geplante Maßnahmen</vt:lpstr>
      <vt:lpstr>Geplante Maßnahmen Begleitende Arbeiten</vt:lpstr>
      <vt:lpstr>Kosten</vt:lpstr>
      <vt:lpstr>Kosten</vt:lpstr>
      <vt:lpstr>Kosten</vt:lpstr>
      <vt:lpstr>Kostenübersicht</vt:lpstr>
      <vt:lpstr>Vielen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Thilio Juhnke-Wild</dc:creator>
  <cp:lastModifiedBy>Thilo Juhnke-Wild</cp:lastModifiedBy>
  <cp:revision>141</cp:revision>
  <dcterms:created xsi:type="dcterms:W3CDTF">2019-02-19T15:14:03Z</dcterms:created>
  <dcterms:modified xsi:type="dcterms:W3CDTF">2025-07-29T12:29:01Z</dcterms:modified>
</cp:coreProperties>
</file>